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1" r:id="rId9"/>
    <p:sldId id="264" r:id="rId10"/>
    <p:sldId id="263" r:id="rId11"/>
    <p:sldId id="265" r:id="rId12"/>
    <p:sldId id="266" r:id="rId13"/>
    <p:sldId id="267" r:id="rId14"/>
    <p:sldId id="268" r:id="rId15"/>
    <p:sldId id="277" r:id="rId16"/>
    <p:sldId id="269" r:id="rId17"/>
    <p:sldId id="262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23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72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05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44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33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67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79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09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42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8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F04B-F693-4E8B-9EF6-770D2A8D08EA}" type="datetimeFigureOut">
              <a:rPr lang="en-SG" smtClean="0"/>
              <a:t>24/10/2018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A856-3E28-4A06-8D9C-44C6469A92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44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://upload.wikimedia.org/wikipedia/en/0/00/Kubernetes_(container_engine).png&amp;imgrefurl=https://en.wikipedia.org/wiki/Kubernetes&amp;docid=mAiMSke-OCtq1M&amp;tbnid=hUOG5_kMNvrNUM:&amp;vet=10ahUKEwiO5YichJjeAhUBfX0KHayADbgQMwg-KAIwAg..i&amp;w=209&amp;h=204&amp;bih=718&amp;biw=1477&amp;q=kubernetes&amp;ved=0ahUKEwiO5YichJjeAhUBfX0KHayADbgQMwg-KAIwAg&amp;iact=mrc&amp;uact=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Volumes in kubernetes allow you to </a:t>
            </a:r>
            <a:r>
              <a:rPr lang="en-US" sz="2200" b="1">
                <a:solidFill>
                  <a:srgbClr val="000000"/>
                </a:solidFill>
              </a:rPr>
              <a:t>store data outside the container</a:t>
            </a:r>
          </a:p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When a containers </a:t>
            </a:r>
            <a:r>
              <a:rPr lang="en-US" sz="2200" b="1">
                <a:solidFill>
                  <a:srgbClr val="000000"/>
                </a:solidFill>
              </a:rPr>
              <a:t>stops, </a:t>
            </a:r>
            <a:r>
              <a:rPr lang="en-US" sz="2200">
                <a:solidFill>
                  <a:srgbClr val="000000"/>
                </a:solidFill>
              </a:rPr>
              <a:t>all data on the container itself is </a:t>
            </a:r>
            <a:r>
              <a:rPr lang="en-US" sz="2200" b="1">
                <a:solidFill>
                  <a:srgbClr val="000000"/>
                </a:solidFill>
              </a:rPr>
              <a:t>lost</a:t>
            </a:r>
          </a:p>
          <a:p>
            <a:pPr marL="1066773" lvl="1" indent="-457189"/>
            <a:r>
              <a:rPr lang="en-US" sz="2200">
                <a:solidFill>
                  <a:srgbClr val="000000"/>
                </a:solidFill>
              </a:rPr>
              <a:t>That’s why up until now I’ve been using </a:t>
            </a:r>
            <a:r>
              <a:rPr lang="en-US" sz="2200" b="1">
                <a:solidFill>
                  <a:srgbClr val="000000"/>
                </a:solidFill>
              </a:rPr>
              <a:t>stateless</a:t>
            </a:r>
            <a:r>
              <a:rPr lang="en-US" sz="2200">
                <a:solidFill>
                  <a:srgbClr val="000000"/>
                </a:solidFill>
              </a:rPr>
              <a:t> apps: apps that don’t keep a </a:t>
            </a:r>
            <a:r>
              <a:rPr lang="en-US" sz="2200" b="1">
                <a:solidFill>
                  <a:srgbClr val="000000"/>
                </a:solidFill>
              </a:rPr>
              <a:t>local</a:t>
            </a:r>
            <a:r>
              <a:rPr lang="en-US" sz="2200">
                <a:solidFill>
                  <a:srgbClr val="000000"/>
                </a:solidFill>
              </a:rPr>
              <a:t> state, but store theirs state in an </a:t>
            </a:r>
            <a:r>
              <a:rPr lang="en-US" sz="2200" b="1">
                <a:solidFill>
                  <a:srgbClr val="000000"/>
                </a:solidFill>
              </a:rPr>
              <a:t>external service</a:t>
            </a:r>
          </a:p>
          <a:p>
            <a:pPr marL="1676358" lvl="2" indent="-457189"/>
            <a:r>
              <a:rPr lang="en-US" sz="2200">
                <a:solidFill>
                  <a:srgbClr val="000000"/>
                </a:solidFill>
              </a:rPr>
              <a:t>External Service like a database, cashing server ( e.g. MySQL, Postgresql)</a:t>
            </a:r>
          </a:p>
          <a:p>
            <a:pPr marL="457189" indent="-457189"/>
            <a:r>
              <a:rPr lang="en-US" sz="2200">
                <a:solidFill>
                  <a:srgbClr val="000000"/>
                </a:solidFill>
              </a:rPr>
              <a:t>Persistent Volumes in Kubernetes allow you </a:t>
            </a:r>
            <a:r>
              <a:rPr lang="en-US" sz="2200" b="1">
                <a:solidFill>
                  <a:srgbClr val="000000"/>
                </a:solidFill>
              </a:rPr>
              <a:t>attach a volume </a:t>
            </a:r>
            <a:r>
              <a:rPr lang="en-US" sz="2200">
                <a:solidFill>
                  <a:srgbClr val="000000"/>
                </a:solidFill>
              </a:rPr>
              <a:t>to a container that will </a:t>
            </a:r>
            <a:r>
              <a:rPr lang="en-US" sz="2200" b="1">
                <a:solidFill>
                  <a:srgbClr val="000000"/>
                </a:solidFill>
              </a:rPr>
              <a:t>exists</a:t>
            </a:r>
            <a:r>
              <a:rPr lang="en-US" sz="2200">
                <a:solidFill>
                  <a:srgbClr val="000000"/>
                </a:solidFill>
              </a:rPr>
              <a:t> even when the </a:t>
            </a:r>
            <a:r>
              <a:rPr lang="en-US" sz="2200" b="1">
                <a:solidFill>
                  <a:srgbClr val="000000"/>
                </a:solidFill>
              </a:rPr>
              <a:t>container</a:t>
            </a:r>
            <a:r>
              <a:rPr lang="en-US" sz="2200">
                <a:solidFill>
                  <a:srgbClr val="000000"/>
                </a:solidFill>
              </a:rPr>
              <a:t> stops</a:t>
            </a:r>
          </a:p>
        </p:txBody>
      </p:sp>
    </p:spTree>
    <p:extLst>
      <p:ext uri="{BB962C8B-B14F-4D97-AF65-F5344CB8AC3E}">
        <p14:creationId xmlns:p14="http://schemas.microsoft.com/office/powerpoint/2010/main" val="335519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3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0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85694-A6BF-40D2-B186-DCB5399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91" y="1180410"/>
            <a:ext cx="7862583" cy="4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1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5250"/>
            <a:ext cx="120872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5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724" y="714375"/>
            <a:ext cx="6349221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" y="714375"/>
            <a:ext cx="57779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5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Kubernetes Volumes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66159"/>
            <a:ext cx="7188199" cy="278542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457189" indent="-457189"/>
            <a:r>
              <a:rPr lang="en-US" sz="1800"/>
              <a:t>Volumes can be attached using different volumes plugins: </a:t>
            </a:r>
          </a:p>
          <a:p>
            <a:pPr marL="457189" indent="-457189"/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386092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100"/>
            <a:ext cx="6134100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467100"/>
            <a:ext cx="6057900" cy="339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1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D919DF-6752-499B-9333-9022E3789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8" y="1193397"/>
            <a:ext cx="7009396" cy="4465060"/>
          </a:xfrm>
          <a:prstGeom prst="rect">
            <a:avLst/>
          </a:prstGeom>
        </p:spPr>
      </p:pic>
      <p:pic>
        <p:nvPicPr>
          <p:cNvPr id="3" name="Picture 3" descr="Image result for kubernetes">
            <a:hlinkClick r:id="rId3"/>
            <a:extLst>
              <a:ext uri="{FF2B5EF4-FFF2-40B4-BE49-F238E27FC236}">
                <a16:creationId xmlns:a16="http://schemas.microsoft.com/office/drawing/2014/main" id="{43D592DA-6AB4-4C5C-A5B0-A0B23D6C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430" y="5382705"/>
            <a:ext cx="1511453" cy="14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0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Volumes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03132" y="768485"/>
            <a:ext cx="5793526" cy="5264015"/>
          </a:xfrm>
        </p:spPr>
        <p:txBody>
          <a:bodyPr anchor="ctr">
            <a:normAutofit/>
          </a:bodyPr>
          <a:lstStyle/>
          <a:p>
            <a:pPr marL="457189" indent="-457189"/>
            <a:r>
              <a:rPr lang="en-US" sz="2400" dirty="0">
                <a:solidFill>
                  <a:srgbClr val="000000"/>
                </a:solidFill>
              </a:rPr>
              <a:t>Using volumes, you could deploy </a:t>
            </a:r>
            <a:r>
              <a:rPr lang="en-US" sz="2400" b="1" dirty="0">
                <a:solidFill>
                  <a:srgbClr val="000000"/>
                </a:solidFill>
              </a:rPr>
              <a:t>applications with state </a:t>
            </a:r>
            <a:r>
              <a:rPr lang="en-US" sz="2400" dirty="0">
                <a:solidFill>
                  <a:srgbClr val="000000"/>
                </a:solidFill>
              </a:rPr>
              <a:t>on your cluster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Those applications need to read/write to files on the </a:t>
            </a:r>
            <a:r>
              <a:rPr lang="en-US" b="1" dirty="0">
                <a:solidFill>
                  <a:srgbClr val="000000"/>
                </a:solidFill>
              </a:rPr>
              <a:t>local filesystem </a:t>
            </a:r>
            <a:r>
              <a:rPr lang="en-US" dirty="0">
                <a:solidFill>
                  <a:srgbClr val="000000"/>
                </a:solidFill>
              </a:rPr>
              <a:t>that need to be persistent in time</a:t>
            </a:r>
          </a:p>
          <a:p>
            <a:pPr marL="457189" indent="-457189"/>
            <a:r>
              <a:rPr lang="en-US" sz="2400" dirty="0">
                <a:solidFill>
                  <a:srgbClr val="000000"/>
                </a:solidFill>
              </a:rPr>
              <a:t>You could run a MySQL database using persistent volumes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Although this might not be ready for production ( yet )</a:t>
            </a:r>
          </a:p>
          <a:p>
            <a:pPr marL="1066773" lvl="1" indent="-457189"/>
            <a:r>
              <a:rPr lang="en-US" dirty="0">
                <a:solidFill>
                  <a:srgbClr val="000000"/>
                </a:solidFill>
              </a:rPr>
              <a:t>Volumes are new since the June 2016 release in Kubernetes</a:t>
            </a:r>
          </a:p>
        </p:txBody>
      </p:sp>
    </p:spTree>
    <p:extLst>
      <p:ext uri="{BB962C8B-B14F-4D97-AF65-F5344CB8AC3E}">
        <p14:creationId xmlns:p14="http://schemas.microsoft.com/office/powerpoint/2010/main" val="171534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873C5-6B4E-4494-BED5-87925A68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7" y="493592"/>
            <a:ext cx="10155517" cy="57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4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" y="505098"/>
            <a:ext cx="10680562" cy="5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0"/>
            <a:ext cx="10929257" cy="67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127186"/>
            <a:ext cx="9265920" cy="67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7" y="289870"/>
            <a:ext cx="11699245" cy="62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163</Words>
  <Application>Microsoft Office PowerPoint</Application>
  <PresentationFormat>Widescreen</PresentationFormat>
  <Paragraphs>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Volumes</vt:lpstr>
      <vt:lpstr>Kubernetes Volumes</vt:lpstr>
      <vt:lpstr>Volumes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Volumes</dc:title>
  <dc:creator>activeai</dc:creator>
  <cp:lastModifiedBy>activeai</cp:lastModifiedBy>
  <cp:revision>5</cp:revision>
  <dcterms:created xsi:type="dcterms:W3CDTF">2018-10-23T16:50:47Z</dcterms:created>
  <dcterms:modified xsi:type="dcterms:W3CDTF">2018-10-24T14:27:38Z</dcterms:modified>
</cp:coreProperties>
</file>